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</p:sldIdLst>
  <p:sldSz cy="5143500" cx="9144000"/>
  <p:notesSz cx="6858000" cy="9144000"/>
  <p:embeddedFontLst>
    <p:embeddedFont>
      <p:font typeface="Source Code Pro"/>
      <p:regular r:id="rId12"/>
      <p:bold r:id="rId13"/>
    </p:embeddedFont>
    <p:embeddedFont>
      <p:font typeface="Oswald"/>
      <p:regular r:id="rId14"/>
      <p:bold r:id="rId1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font" Target="fonts/SourceCodePro-bold.fntdata"/><Relationship Id="rId12" Type="http://schemas.openxmlformats.org/officeDocument/2006/relationships/font" Target="fonts/SourceCodePro-regular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Oswald-bold.fntdata"/><Relationship Id="rId14" Type="http://schemas.openxmlformats.org/officeDocument/2006/relationships/font" Target="fonts/Oswald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Shape 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Shape 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Shape 7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Shape 8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Shape 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Shape 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Shape 1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" name="Shape 11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" name="Shape 12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Shape 13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4" name="Shape 1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" name="Shape 52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med" w="med" type="none"/>
            <a:tailEnd len="med" w="med" type="none"/>
          </a:ln>
        </p:spPr>
      </p:cxnSp>
      <p:sp>
        <p:nvSpPr>
          <p:cNvPr id="53" name="Shape 53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12000"/>
            </a:lvl1pPr>
            <a:lvl2pPr lvl="1">
              <a:spcBef>
                <a:spcPts val="0"/>
              </a:spcBef>
              <a:buSzPct val="100000"/>
              <a:defRPr sz="12000"/>
            </a:lvl2pPr>
            <a:lvl3pPr lvl="2">
              <a:spcBef>
                <a:spcPts val="0"/>
              </a:spcBef>
              <a:buSzPct val="100000"/>
              <a:defRPr sz="12000"/>
            </a:lvl3pPr>
            <a:lvl4pPr lvl="3">
              <a:spcBef>
                <a:spcPts val="0"/>
              </a:spcBef>
              <a:buSzPct val="100000"/>
              <a:defRPr sz="12000"/>
            </a:lvl4pPr>
            <a:lvl5pPr lvl="4">
              <a:spcBef>
                <a:spcPts val="0"/>
              </a:spcBef>
              <a:buSzPct val="100000"/>
              <a:defRPr sz="12000"/>
            </a:lvl5pPr>
            <a:lvl6pPr lvl="5">
              <a:spcBef>
                <a:spcPts val="0"/>
              </a:spcBef>
              <a:buSzPct val="100000"/>
              <a:defRPr sz="12000"/>
            </a:lvl6pPr>
            <a:lvl7pPr lvl="6">
              <a:spcBef>
                <a:spcPts val="0"/>
              </a:spcBef>
              <a:buSzPct val="100000"/>
              <a:defRPr sz="12000"/>
            </a:lvl7pPr>
            <a:lvl8pPr lvl="7">
              <a:spcBef>
                <a:spcPts val="0"/>
              </a:spcBef>
              <a:buSzPct val="100000"/>
              <a:defRPr sz="12000"/>
            </a:lvl8pPr>
            <a:lvl9pPr lvl="8">
              <a:spcBef>
                <a:spcPts val="0"/>
              </a:spcBef>
              <a:buSzPct val="100000"/>
              <a:defRPr sz="12000"/>
            </a:lvl9pPr>
          </a:lstStyle>
          <a:p/>
        </p:txBody>
      </p:sp>
      <p:sp>
        <p:nvSpPr>
          <p:cNvPr id="54" name="Shape 5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55" name="Shape 5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" name="Shape 17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Shape 1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hape 20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med" w="med" type="none"/>
            <a:tailEnd len="med" w="med" type="none"/>
          </a:ln>
        </p:spPr>
      </p:cxnSp>
      <p:sp>
        <p:nvSpPr>
          <p:cNvPr id="21" name="Shape 21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3" name="Shape 23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hape 25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med" w="med" type="none"/>
            <a:tailEnd len="med" w="med" type="none"/>
          </a:ln>
        </p:spPr>
      </p:cxnSp>
      <p:sp>
        <p:nvSpPr>
          <p:cNvPr id="26" name="Shape 2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8" name="Shape 28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9" name="Shape 2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32" name="Shape 3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Shape 34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med" w="med" type="none"/>
            <a:tailEnd len="med" w="med" type="none"/>
          </a:ln>
        </p:spPr>
      </p:cxnSp>
      <p:sp>
        <p:nvSpPr>
          <p:cNvPr id="35" name="Shape 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6" name="Shape 36"/>
          <p:cNvSpPr txBox="1"/>
          <p:nvPr>
            <p:ph idx="1" type="body"/>
          </p:nvPr>
        </p:nvSpPr>
        <p:spPr>
          <a:xfrm>
            <a:off x="311700" y="1618203"/>
            <a:ext cx="2808000" cy="2950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7" name="Shape 3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bg>
      <p:bgPr>
        <a:solidFill>
          <a:schemeClr val="lt2"/>
        </a:solid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bg>
      <p:bgPr>
        <a:solidFill>
          <a:schemeClr val="dk1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43" name="Shape 4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med" w="med" type="none"/>
            <a:tailEnd len="med" w="med" type="none"/>
          </a:ln>
        </p:spPr>
      </p:cxnSp>
      <p:sp>
        <p:nvSpPr>
          <p:cNvPr id="44" name="Shape 44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Clr>
                <a:schemeClr val="lt1"/>
              </a:buClr>
              <a:buSzPct val="100000"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buClr>
                <a:schemeClr val="lt1"/>
              </a:buClr>
              <a:buSzPct val="100000"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buClr>
                <a:schemeClr val="lt1"/>
              </a:buClr>
              <a:buSzPct val="100000"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buClr>
                <a:schemeClr val="lt1"/>
              </a:buClr>
              <a:buSzPct val="100000"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buClr>
                <a:schemeClr val="lt1"/>
              </a:buClr>
              <a:buSzPct val="100000"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buClr>
                <a:schemeClr val="lt1"/>
              </a:buClr>
              <a:buSzPct val="100000"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buClr>
                <a:schemeClr val="lt1"/>
              </a:buClr>
              <a:buSzPct val="100000"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buClr>
                <a:schemeClr val="lt1"/>
              </a:buClr>
              <a:buSzPct val="100000"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buClr>
                <a:schemeClr val="lt1"/>
              </a:buClr>
              <a:buSzPct val="100000"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Shape 45"/>
          <p:cNvSpPr txBox="1"/>
          <p:nvPr>
            <p:ph idx="1" type="subTitle"/>
          </p:nvPr>
        </p:nvSpPr>
        <p:spPr>
          <a:xfrm>
            <a:off x="265500" y="2921400"/>
            <a:ext cx="4045200" cy="13455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" name="Shape 46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50" name="Shape 5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Clr>
                <a:schemeClr val="dk2"/>
              </a:buClr>
              <a:buSzPct val="100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buClr>
                <a:schemeClr val="dk2"/>
              </a:buClr>
              <a:buSzPct val="100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buClr>
                <a:schemeClr val="dk2"/>
              </a:buClr>
              <a:buSzPct val="100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buClr>
                <a:schemeClr val="dk2"/>
              </a:buClr>
              <a:buSzPct val="100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buClr>
                <a:schemeClr val="dk2"/>
              </a:buClr>
              <a:buSzPct val="100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buClr>
                <a:schemeClr val="dk2"/>
              </a:buClr>
              <a:buSzPct val="100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buClr>
                <a:schemeClr val="dk2"/>
              </a:buClr>
              <a:buSzPct val="100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buClr>
                <a:schemeClr val="dk2"/>
              </a:buClr>
              <a:buSzPct val="100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buClr>
                <a:schemeClr val="dk2"/>
              </a:buClr>
              <a:buSzPct val="100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Source Code Pro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0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06.png"/><Relationship Id="rId4" Type="http://schemas.openxmlformats.org/officeDocument/2006/relationships/image" Target="../media/image0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0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04.jpg"/><Relationship Id="rId4" Type="http://schemas.openxmlformats.org/officeDocument/2006/relationships/image" Target="../media/image03.png"/><Relationship Id="rId5" Type="http://schemas.openxmlformats.org/officeDocument/2006/relationships/hyperlink" Target="http://www.sitepoint.com/filtering-reality-with-javascript-google-cardboard/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0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Shape 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4125" y="0"/>
            <a:ext cx="921812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Shape 63"/>
          <p:cNvSpPr txBox="1"/>
          <p:nvPr>
            <p:ph type="ctrTitle"/>
          </p:nvPr>
        </p:nvSpPr>
        <p:spPr>
          <a:xfrm>
            <a:off x="388033" y="-758625"/>
            <a:ext cx="8520600" cy="20526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0B5394"/>
                </a:solidFill>
              </a:rPr>
              <a:t>Augmented Reality</a:t>
            </a:r>
          </a:p>
        </p:txBody>
      </p:sp>
      <p:sp>
        <p:nvSpPr>
          <p:cNvPr id="64" name="Shape 64"/>
          <p:cNvSpPr txBox="1"/>
          <p:nvPr>
            <p:ph idx="1" type="subTitle"/>
          </p:nvPr>
        </p:nvSpPr>
        <p:spPr>
          <a:xfrm>
            <a:off x="311700" y="3697275"/>
            <a:ext cx="8520600" cy="792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0B5394"/>
                </a:solidFill>
              </a:rPr>
              <a:t>Daniel Daugherty, Kevin Guo, Cedric Kim, Kevin Zhang</a:t>
            </a:r>
          </a:p>
        </p:txBody>
      </p:sp>
    </p:spTree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Project Overview - VR Object Viewing</a:t>
            </a:r>
          </a:p>
        </p:txBody>
      </p:sp>
      <p:sp>
        <p:nvSpPr>
          <p:cNvPr id="70" name="Shape 70"/>
          <p:cNvSpPr txBox="1"/>
          <p:nvPr>
            <p:ph idx="1" type="body"/>
          </p:nvPr>
        </p:nvSpPr>
        <p:spPr>
          <a:xfrm>
            <a:off x="311700" y="1319800"/>
            <a:ext cx="8520600" cy="3099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The Core of the Project: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Tracking Post-it (OpenCV)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Perspective analysis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Model overlay (Cube, CAD)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Stereoscopy effect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VR Experience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The Stretch Goals: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Interaction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Networking</a:t>
            </a:r>
          </a:p>
        </p:txBody>
      </p:sp>
      <p:pic>
        <p:nvPicPr>
          <p:cNvPr id="71" name="Shape 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66574" y="2055325"/>
            <a:ext cx="4060424" cy="2819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Shape 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08900" y="1993500"/>
            <a:ext cx="982225" cy="952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Sticky Note Demo</a:t>
            </a:r>
          </a:p>
        </p:txBody>
      </p:sp>
      <p:sp>
        <p:nvSpPr>
          <p:cNvPr id="78" name="Shape 78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Mask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Canny Lines</a:t>
            </a:r>
          </a:p>
          <a:p>
            <a:pPr indent="-228600" lvl="0" marL="457200">
              <a:spcBef>
                <a:spcPts val="0"/>
              </a:spcBef>
            </a:pPr>
            <a:r>
              <a:rPr lang="en"/>
              <a:t>Hough Lines/Contour</a:t>
            </a:r>
          </a:p>
        </p:txBody>
      </p:sp>
      <p:pic>
        <p:nvPicPr>
          <p:cNvPr id="79" name="Shape 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61249" y="1122525"/>
            <a:ext cx="4850601" cy="379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Our Questions</a:t>
            </a:r>
          </a:p>
        </p:txBody>
      </p:sp>
      <p:sp>
        <p:nvSpPr>
          <p:cNvPr id="85" name="Shape 8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Lighting conditions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Locating corners of a quadrilateral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HoughLines (multiple lines)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Cad model implementation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OpenGL</a:t>
            </a:r>
          </a:p>
        </p:txBody>
      </p:sp>
    </p:spTree>
  </p:cSld>
  <p:clrMapOvr>
    <a:masterClrMapping/>
  </p:clrMapOvr>
  <p:transition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Shape 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35723" y="-76200"/>
            <a:ext cx="2397124" cy="210735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Shape 91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Google Cardboard Viewer Demo</a:t>
            </a:r>
          </a:p>
        </p:txBody>
      </p:sp>
      <p:pic>
        <p:nvPicPr>
          <p:cNvPr id="92" name="Shape 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64625" y="2384225"/>
            <a:ext cx="4567550" cy="2569249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Shape 93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Created Google Cardboard camera format in OpenCV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VNC viewer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Lack of Stereoscopy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Laggy and battery probs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Basis of our work: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   </a:t>
            </a:r>
            <a:r>
              <a:rPr lang="en" sz="8600" u="sng">
                <a:solidFill>
                  <a:schemeClr val="hlink"/>
                </a:solidFill>
                <a:hlinkClick r:id="rId5"/>
              </a:rPr>
              <a:t>LINK</a:t>
            </a:r>
          </a:p>
        </p:txBody>
      </p:sp>
    </p:spTree>
  </p:cSld>
  <p:clrMapOvr>
    <a:masterClrMapping/>
  </p:clrMapOvr>
  <p:transition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Our Questions...</a:t>
            </a:r>
          </a:p>
        </p:txBody>
      </p:sp>
      <p:sp>
        <p:nvSpPr>
          <p:cNvPr id="99" name="Shape 9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Char char="●"/>
            </a:pPr>
            <a:r>
              <a:rPr lang="en">
                <a:solidFill>
                  <a:srgbClr val="000000"/>
                </a:solidFill>
              </a:rPr>
              <a:t>Better method to link PC camera to phone </a:t>
            </a:r>
          </a:p>
          <a:p>
            <a:pPr indent="-2286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Char char="●"/>
            </a:pPr>
            <a:r>
              <a:rPr lang="en">
                <a:solidFill>
                  <a:srgbClr val="000000"/>
                </a:solidFill>
              </a:rPr>
              <a:t>Stereoscopy Effect</a:t>
            </a:r>
          </a:p>
          <a:p>
            <a:pPr indent="-2286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Char char="●"/>
            </a:pPr>
            <a:r>
              <a:rPr lang="en">
                <a:solidFill>
                  <a:srgbClr val="000000"/>
                </a:solidFill>
              </a:rPr>
              <a:t>Suggestions for the image?</a:t>
            </a:r>
          </a:p>
          <a:p>
            <a:pPr indent="-342900" lvl="1" marL="9144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○"/>
            </a:pPr>
            <a:r>
              <a:rPr lang="en" sz="1800">
                <a:solidFill>
                  <a:srgbClr val="000000"/>
                </a:solidFill>
              </a:rPr>
              <a:t>Offset between the eyes?</a:t>
            </a:r>
          </a:p>
          <a:p>
            <a:pPr indent="-342900" lvl="1" marL="9144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○"/>
            </a:pPr>
            <a:r>
              <a:rPr lang="en" sz="1800">
                <a:solidFill>
                  <a:srgbClr val="000000"/>
                </a:solidFill>
              </a:rPr>
              <a:t>Centered?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●"/>
            </a:pPr>
            <a:r>
              <a:rPr lang="en">
                <a:solidFill>
                  <a:srgbClr val="000000"/>
                </a:solidFill>
              </a:rPr>
              <a:t>Code Structure?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Additional Comments or Questions?</a:t>
            </a:r>
          </a:p>
        </p:txBody>
      </p:sp>
      <p:pic>
        <p:nvPicPr>
          <p:cNvPr id="105" name="Shape 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6051" y="1382524"/>
            <a:ext cx="6231902" cy="3505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odern-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